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46" r:id="rId4"/>
    <p:sldId id="347" r:id="rId5"/>
    <p:sldId id="348" r:id="rId6"/>
    <p:sldId id="349" r:id="rId7"/>
    <p:sldId id="350" r:id="rId8"/>
    <p:sldId id="352" r:id="rId9"/>
    <p:sldId id="351" r:id="rId10"/>
    <p:sldId id="353" r:id="rId11"/>
    <p:sldId id="354" r:id="rId12"/>
    <p:sldId id="355" r:id="rId13"/>
    <p:sldId id="356" r:id="rId14"/>
    <p:sldId id="357" r:id="rId15"/>
    <p:sldId id="358" r:id="rId16"/>
    <p:sldId id="327" r:id="rId17"/>
    <p:sldId id="324" r:id="rId18"/>
    <p:sldId id="325" r:id="rId19"/>
    <p:sldId id="326" r:id="rId20"/>
    <p:sldId id="320" r:id="rId21"/>
    <p:sldId id="321" r:id="rId22"/>
    <p:sldId id="328" r:id="rId23"/>
    <p:sldId id="329" r:id="rId24"/>
    <p:sldId id="330" r:id="rId25"/>
    <p:sldId id="323" r:id="rId26"/>
    <p:sldId id="331" r:id="rId27"/>
    <p:sldId id="332" r:id="rId28"/>
    <p:sldId id="333" r:id="rId29"/>
    <p:sldId id="334" r:id="rId30"/>
    <p:sldId id="319" r:id="rId31"/>
    <p:sldId id="336" r:id="rId32"/>
    <p:sldId id="337" r:id="rId33"/>
    <p:sldId id="338" r:id="rId34"/>
    <p:sldId id="341" r:id="rId35"/>
    <p:sldId id="339" r:id="rId36"/>
    <p:sldId id="342" r:id="rId37"/>
    <p:sldId id="340" r:id="rId38"/>
    <p:sldId id="343" r:id="rId39"/>
    <p:sldId id="359" r:id="rId40"/>
    <p:sldId id="335" r:id="rId41"/>
    <p:sldId id="316" r:id="rId42"/>
    <p:sldId id="258" r:id="rId4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li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78255" autoAdjust="0"/>
  </p:normalViewPr>
  <p:slideViewPr>
    <p:cSldViewPr snapToGrid="0">
      <p:cViewPr varScale="1">
        <p:scale>
          <a:sx n="89" d="100"/>
          <a:sy n="89" d="100"/>
        </p:scale>
        <p:origin x="1434" y="90"/>
      </p:cViewPr>
      <p:guideLst>
        <p:guide orient="horz" pos="219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9847-C891-483D-A611-887DDC637CBC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645AF-5DCF-47E9-8EBE-1A0055F0AE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62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300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46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83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89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176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432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1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我们可以看到 这里仅仅有一个递归调用，且每次都是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n/2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所以这里我们一共调用了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log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为底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的对数次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每次递归了做都是一次乘法操作，这也是一个常数项的操作，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所以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这个递归算法的时间复杂度是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O(</a:t>
            </a:r>
            <a:r>
              <a:rPr lang="en-US" altLang="zh-CN" b="1" i="0" dirty="0" err="1">
                <a:solidFill>
                  <a:srgbClr val="121212"/>
                </a:solidFill>
                <a:effectLst/>
                <a:latin typeface="-apple-system"/>
              </a:rPr>
              <a:t>logn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)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32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快速排序的最坏情况发生在两个区分别包含</a:t>
            </a:r>
            <a:r>
              <a:rPr lang="en-US" altLang="zh-CN" dirty="0"/>
              <a:t>n-1</a:t>
            </a:r>
            <a:r>
              <a:rPr lang="zh-CN" altLang="en-US" dirty="0"/>
              <a:t>个元素和</a:t>
            </a:r>
            <a:r>
              <a:rPr lang="en-US" altLang="zh-CN" dirty="0"/>
              <a:t>0</a:t>
            </a:r>
            <a:r>
              <a:rPr lang="zh-CN" altLang="en-US" dirty="0"/>
              <a:t>个元素时，这种最大限度的不对称性若发生在每层递归上，即对应于初始排序表基本有序或基本逆序时，就得到最坏情况下的时间复杂度</a:t>
            </a:r>
            <a:r>
              <a:rPr lang="en-US" altLang="zh-CN" dirty="0"/>
              <a:t>O(n</a:t>
            </a:r>
            <a:r>
              <a:rPr lang="zh-CN" altLang="en-US" dirty="0"/>
              <a:t>的平方）</a:t>
            </a:r>
            <a:endParaRPr lang="en-US" altLang="zh-CN" dirty="0"/>
          </a:p>
          <a:p>
            <a:r>
              <a:rPr lang="zh-CN" altLang="en-US" dirty="0"/>
              <a:t>在最理想的状态下，</a:t>
            </a:r>
            <a:r>
              <a:rPr lang="en-US" altLang="zh-CN" dirty="0"/>
              <a:t>Partition</a:t>
            </a:r>
            <a:r>
              <a:rPr lang="zh-CN" altLang="en-US" dirty="0"/>
              <a:t>做到最平衡的划分，划分的次数为</a:t>
            </a:r>
            <a:r>
              <a:rPr lang="en-US" altLang="zh-CN" dirty="0"/>
              <a:t>log2</a:t>
            </a:r>
            <a:r>
              <a:rPr lang="zh-CN" altLang="en-US" dirty="0"/>
              <a:t>为底</a:t>
            </a:r>
            <a:r>
              <a:rPr lang="en-US" altLang="zh-CN" dirty="0"/>
              <a:t>n</a:t>
            </a:r>
            <a:r>
              <a:rPr lang="zh-CN" altLang="en-US" dirty="0"/>
              <a:t>的对数，得到两个子问题的大小不会大于</a:t>
            </a:r>
            <a:r>
              <a:rPr lang="en-US" altLang="zh-CN" dirty="0"/>
              <a:t>n/2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1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96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909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09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57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927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516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03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443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0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93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151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323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29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57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96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64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762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645AF-5DCF-47E9-8EBE-1A0055F0AE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2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5322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643706" y="4525540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分享人： 郑鹏宇 邱颖</a:t>
            </a:r>
          </a:p>
        </p:txBody>
      </p:sp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-187864" y="2354857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altLang="zh-CN" sz="6000" dirty="0">
                <a:solidFill>
                  <a:schemeClr val="bg1"/>
                </a:solidFill>
              </a:rPr>
              <a:t>               </a:t>
            </a:r>
            <a:r>
              <a:rPr lang="en-US" altLang="zh-CN" sz="1100" dirty="0">
                <a:solidFill>
                  <a:schemeClr val="bg1"/>
                </a:solidFill>
              </a:rPr>
              <a:t>	      </a:t>
            </a:r>
            <a:r>
              <a:rPr lang="zh-CN" altLang="en-US" sz="4400" dirty="0">
                <a:solidFill>
                  <a:schemeClr val="bg1"/>
                </a:solidFill>
              </a:rPr>
              <a:t>算法设计与分析习题讲解</a:t>
            </a:r>
            <a:r>
              <a:rPr lang="en-US" altLang="zh-CN" sz="1100" dirty="0">
                <a:solidFill>
                  <a:schemeClr val="bg1"/>
                </a:solidFill>
              </a:rPr>
              <a:t>			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D53E56-F7EB-1E35-B7B0-DB3670F0B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56099"/>
            <a:ext cx="3259375" cy="7927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EF041C-5774-F841-1487-02A36B587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65" y="1732280"/>
            <a:ext cx="8210178" cy="1848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2E776D-7912-507A-676B-A6E6E55EA2D2}"/>
                  </a:ext>
                </a:extLst>
              </p:cNvPr>
              <p:cNvSpPr txBox="1"/>
              <p:nvPr/>
            </p:nvSpPr>
            <p:spPr>
              <a:xfrm>
                <a:off x="1699465" y="3893718"/>
                <a:ext cx="5341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暴力搜索  时间复杂度：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mn</m:t>
                    </m:r>
                  </m:oMath>
                </a14:m>
                <a:r>
                  <a:rPr lang="en-US" altLang="zh-CN" dirty="0"/>
                  <a:t>) </a:t>
                </a:r>
                <a:r>
                  <a:rPr lang="zh-CN" altLang="en-US" dirty="0"/>
                  <a:t>空间复杂度：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2E776D-7912-507A-676B-A6E6E55EA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65" y="3893718"/>
                <a:ext cx="5341590" cy="369332"/>
              </a:xfrm>
              <a:prstGeom prst="rect">
                <a:avLst/>
              </a:prstGeom>
              <a:blipFill>
                <a:blip r:embed="rId4"/>
                <a:stretch>
                  <a:fillRect l="-1027" t="-15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3EAB11-0762-547F-66B3-3B0788178F23}"/>
                  </a:ext>
                </a:extLst>
              </p:cNvPr>
              <p:cNvSpPr txBox="1"/>
              <p:nvPr/>
            </p:nvSpPr>
            <p:spPr>
              <a:xfrm>
                <a:off x="1699465" y="4263050"/>
                <a:ext cx="5800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2.</a:t>
                </a:r>
                <a:r>
                  <a:rPr lang="zh-CN" altLang="en-US" dirty="0"/>
                  <a:t>二分搜索  时间复杂度：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func>
                  </m:oMath>
                </a14:m>
                <a:r>
                  <a:rPr lang="en-US" altLang="zh-CN" dirty="0"/>
                  <a:t>) </a:t>
                </a:r>
                <a:r>
                  <a:rPr lang="zh-CN" altLang="en-US" dirty="0"/>
                  <a:t>空间复杂度：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3EAB11-0762-547F-66B3-3B0788178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65" y="4263050"/>
                <a:ext cx="5800049" cy="369332"/>
              </a:xfrm>
              <a:prstGeom prst="rect">
                <a:avLst/>
              </a:prstGeom>
              <a:blipFill>
                <a:blip r:embed="rId5"/>
                <a:stretch>
                  <a:fillRect l="-946" t="-1311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E2C9D6-4736-140B-124E-66B9E0503B1B}"/>
                  </a:ext>
                </a:extLst>
              </p:cNvPr>
              <p:cNvSpPr txBox="1"/>
              <p:nvPr/>
            </p:nvSpPr>
            <p:spPr>
              <a:xfrm>
                <a:off x="1699465" y="4666008"/>
                <a:ext cx="5493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3.Z</a:t>
                </a:r>
                <a:r>
                  <a:rPr lang="zh-CN" altLang="en-US" dirty="0"/>
                  <a:t>字搜索  时间复杂度：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zh-CN" dirty="0"/>
                  <a:t>) </a:t>
                </a:r>
                <a:r>
                  <a:rPr lang="zh-CN" altLang="en-US" dirty="0"/>
                  <a:t>空间复杂度：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E2C9D6-4736-140B-124E-66B9E0503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65" y="4666008"/>
                <a:ext cx="5493876" cy="369332"/>
              </a:xfrm>
              <a:prstGeom prst="rect">
                <a:avLst/>
              </a:prstGeom>
              <a:blipFill>
                <a:blip r:embed="rId6"/>
                <a:stretch>
                  <a:fillRect l="-999" t="-1311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6212300-C796-4996-C48C-4B76983B2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360" y="2970958"/>
            <a:ext cx="2782712" cy="27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6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Assignment4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1A1EED-49F3-86AB-39F9-9583B6F2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47" y="1853437"/>
            <a:ext cx="8113431" cy="1530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FCCC9E-F021-90EC-C884-A84ABD82BBAB}"/>
                  </a:ext>
                </a:extLst>
              </p:cNvPr>
              <p:cNvSpPr txBox="1"/>
              <p:nvPr/>
            </p:nvSpPr>
            <p:spPr>
              <a:xfrm>
                <a:off x="2258291" y="3631962"/>
                <a:ext cx="5333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a:</a:t>
                </a:r>
                <a:r>
                  <a:rPr lang="zh-CN" altLang="en-US" dirty="0"/>
                  <a:t>动态转移方程：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BFCCC9E-F021-90EC-C884-A84ABD82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91" y="3631962"/>
                <a:ext cx="5333063" cy="369332"/>
              </a:xfrm>
              <a:prstGeom prst="rect">
                <a:avLst/>
              </a:prstGeom>
              <a:blipFill>
                <a:blip r:embed="rId4"/>
                <a:stretch>
                  <a:fillRect l="-914" t="-15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FE044C-538E-D5EB-34AD-62E63BFAE5BE}"/>
                  </a:ext>
                </a:extLst>
              </p:cNvPr>
              <p:cNvSpPr txBox="1"/>
              <p:nvPr/>
            </p:nvSpPr>
            <p:spPr>
              <a:xfrm>
                <a:off x="2258291" y="4248983"/>
                <a:ext cx="896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FE044C-538E-D5EB-34AD-62E63BFAE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91" y="4248983"/>
                <a:ext cx="896592" cy="369332"/>
              </a:xfrm>
              <a:prstGeom prst="rect">
                <a:avLst/>
              </a:prstGeom>
              <a:blipFill>
                <a:blip r:embed="rId5"/>
                <a:stretch>
                  <a:fillRect l="-540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6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Assignment4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81E698-4B4E-695A-2ACC-0F752C60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25" y="1732280"/>
            <a:ext cx="7597043" cy="14828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634464-7402-1CA6-E0B2-C3B3375CC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525" y="3308499"/>
            <a:ext cx="2115883" cy="3442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51BA7F-ACA3-2DB9-4CB1-52E429948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941" y="4599554"/>
            <a:ext cx="3218954" cy="4303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F5DD3D-4E62-FD35-7A16-D654F4990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428" y="4599554"/>
            <a:ext cx="3091459" cy="4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5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Assignment4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CBC26F-8315-B93C-79E6-4A738768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32280"/>
            <a:ext cx="5051332" cy="4936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0EF25B-A19A-E7D0-80D4-B370BF990CA2}"/>
                  </a:ext>
                </a:extLst>
              </p:cNvPr>
              <p:cNvSpPr txBox="1"/>
              <p:nvPr/>
            </p:nvSpPr>
            <p:spPr>
              <a:xfrm>
                <a:off x="5057622" y="2425552"/>
                <a:ext cx="76779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动态转移方程：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0EF25B-A19A-E7D0-80D4-B370BF990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622" y="2425552"/>
                <a:ext cx="7677999" cy="646331"/>
              </a:xfrm>
              <a:prstGeom prst="rect">
                <a:avLst/>
              </a:prstGeom>
              <a:blipFill>
                <a:blip r:embed="rId4"/>
                <a:stretch>
                  <a:fillRect l="-715" t="-8491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8566084-4FC6-F5A9-6499-528604990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281" y="3973435"/>
            <a:ext cx="2373985" cy="13524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5DB66C-E129-F0CD-4F78-A25B8313C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283" y="3662910"/>
            <a:ext cx="1819133" cy="27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0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Assignment4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001DC0-589D-E746-9526-79386F716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2" y="1647825"/>
            <a:ext cx="6705600" cy="5210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7BCC09-FA38-06D7-C9E0-1666F37C8BDC}"/>
              </a:ext>
            </a:extLst>
          </p:cNvPr>
          <p:cNvSpPr txBox="1"/>
          <p:nvPr/>
        </p:nvSpPr>
        <p:spPr>
          <a:xfrm>
            <a:off x="5638800" y="2971800"/>
            <a:ext cx="705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CA03766-7BED-B233-EFC8-C4F5CA37A80C}"/>
                  </a:ext>
                </a:extLst>
              </p:cNvPr>
              <p:cNvSpPr txBox="1"/>
              <p:nvPr/>
            </p:nvSpPr>
            <p:spPr>
              <a:xfrm>
                <a:off x="7543800" y="2260661"/>
                <a:ext cx="23552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=2.55926669∗∗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CA03766-7BED-B233-EFC8-C4F5CA37A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260661"/>
                <a:ext cx="23552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0E569C2-BF95-3F0E-3C17-54C68F079269}"/>
                  </a:ext>
                </a:extLst>
              </p:cNvPr>
              <p:cNvSpPr txBox="1"/>
              <p:nvPr/>
            </p:nvSpPr>
            <p:spPr>
              <a:xfrm>
                <a:off x="7714436" y="2687782"/>
                <a:ext cx="21846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=−0.34656∗∗∗∗∗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0E569C2-BF95-3F0E-3C17-54C68F079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436" y="2687782"/>
                <a:ext cx="2184637" cy="276999"/>
              </a:xfrm>
              <a:prstGeom prst="rect">
                <a:avLst/>
              </a:prstGeom>
              <a:blipFill>
                <a:blip r:embed="rId5"/>
                <a:stretch>
                  <a:fillRect l="-1114" r="-557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816EC6-0EEB-2AC9-F8A4-ED7C783340BF}"/>
                  </a:ext>
                </a:extLst>
              </p:cNvPr>
              <p:cNvSpPr txBox="1"/>
              <p:nvPr/>
            </p:nvSpPr>
            <p:spPr>
              <a:xfrm>
                <a:off x="7714436" y="3156032"/>
                <a:ext cx="711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816EC6-0EEB-2AC9-F8A4-ED7C7833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436" y="3156032"/>
                <a:ext cx="711028" cy="276999"/>
              </a:xfrm>
              <a:prstGeom prst="rect">
                <a:avLst/>
              </a:prstGeom>
              <a:blipFill>
                <a:blip r:embed="rId6"/>
                <a:stretch>
                  <a:fillRect l="-4274" r="-769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38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Assignment1-Q1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C47D67-F5BE-FDEF-1504-4C206C34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" y="1702047"/>
            <a:ext cx="6734629" cy="21368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A74DED-441A-17A8-0A9D-3B72E5E6B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" y="4635520"/>
            <a:ext cx="6779011" cy="21955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6B93A6-97A9-29B9-2205-7388225E9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025" y="3250152"/>
            <a:ext cx="6803055" cy="22676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Assignment1-Q1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B1F3DC-BFD4-93F1-D60D-C1B9217DA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323"/>
          <a:stretch/>
        </p:blipFill>
        <p:spPr>
          <a:xfrm>
            <a:off x="274183" y="1791018"/>
            <a:ext cx="10163175" cy="13258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29EEA0-4EDC-C12A-D85D-BA7AAFF5C9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0"/>
          <a:stretch/>
        </p:blipFill>
        <p:spPr bwMode="auto">
          <a:xfrm>
            <a:off x="408611" y="2993448"/>
            <a:ext cx="9278257" cy="1131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2C241D-9D48-D2FE-891F-DC85CEC7C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81744"/>
          <a:stretch/>
        </p:blipFill>
        <p:spPr bwMode="auto">
          <a:xfrm>
            <a:off x="408611" y="4124744"/>
            <a:ext cx="9501977" cy="2707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2633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Assignment1-Q1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B1F3DC-BFD4-93F1-D60D-C1B9217DA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84" t="-1487" r="884" b="75326"/>
          <a:stretch/>
        </p:blipFill>
        <p:spPr>
          <a:xfrm>
            <a:off x="274183" y="1791018"/>
            <a:ext cx="10163175" cy="83226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B62F26-FB3F-BCE7-0571-582A147B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60" b="39992"/>
          <a:stretch/>
        </p:blipFill>
        <p:spPr>
          <a:xfrm>
            <a:off x="168728" y="2657886"/>
            <a:ext cx="10163175" cy="5996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49997D-E9F1-BF55-1389-522A1433E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5" b="27753"/>
          <a:stretch/>
        </p:blipFill>
        <p:spPr bwMode="auto">
          <a:xfrm>
            <a:off x="4997768" y="633340"/>
            <a:ext cx="6977878" cy="5818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22B672-BE22-3CD9-BECD-417F8B34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28" y="3872408"/>
            <a:ext cx="4331855" cy="5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Assignment1-Q1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B1F3DC-BFD4-93F1-D60D-C1B9217DA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73" b="27192"/>
          <a:stretch/>
        </p:blipFill>
        <p:spPr>
          <a:xfrm>
            <a:off x="439075" y="2657886"/>
            <a:ext cx="10163175" cy="4497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49B12C-C1CE-7FE1-BA52-9ABE617B3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4" t="-1487" r="884" b="75326"/>
          <a:stretch/>
        </p:blipFill>
        <p:spPr>
          <a:xfrm>
            <a:off x="274183" y="1791018"/>
            <a:ext cx="10163175" cy="8322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3247FF-01AA-89D4-0E57-7DDC7E731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95" b="16171"/>
          <a:stretch/>
        </p:blipFill>
        <p:spPr bwMode="auto">
          <a:xfrm>
            <a:off x="546100" y="4103706"/>
            <a:ext cx="9134929" cy="14300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942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Assignment1-Q1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B1F3DC-BFD4-93F1-D60D-C1B9217DA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39"/>
          <a:stretch/>
        </p:blipFill>
        <p:spPr>
          <a:xfrm>
            <a:off x="409094" y="2716624"/>
            <a:ext cx="10163175" cy="8322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4D1848-FE2C-695C-5A67-04CC79402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84" t="-1487" r="884" b="75326"/>
          <a:stretch/>
        </p:blipFill>
        <p:spPr>
          <a:xfrm>
            <a:off x="274183" y="1791018"/>
            <a:ext cx="10163175" cy="8322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415D5D-F72D-D4B9-A581-7E2A27D57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024"/>
          <a:stretch/>
        </p:blipFill>
        <p:spPr bwMode="auto">
          <a:xfrm>
            <a:off x="1136004" y="4001293"/>
            <a:ext cx="8723686" cy="2175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05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0958A-4E4F-64BC-8936-20B328E4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3" y="1791018"/>
            <a:ext cx="9264889" cy="709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C72F066-5D29-346D-87B5-FA0622C844DA}"/>
                  </a:ext>
                </a:extLst>
              </p:cNvPr>
              <p:cNvSpPr txBox="1"/>
              <p:nvPr/>
            </p:nvSpPr>
            <p:spPr>
              <a:xfrm>
                <a:off x="4455636" y="3715839"/>
                <a:ext cx="8991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折半</m:t>
                              </m:r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查找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：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C72F066-5D29-346D-87B5-FA0622C8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636" y="3715839"/>
                <a:ext cx="899117" cy="307777"/>
              </a:xfrm>
              <a:prstGeom prst="rect">
                <a:avLst/>
              </a:prstGeom>
              <a:blipFill>
                <a:blip r:embed="rId4"/>
                <a:stretch>
                  <a:fillRect l="-13605" t="-10000" r="-170068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069AF0-3E27-0596-A53C-59C4FEC86160}"/>
                  </a:ext>
                </a:extLst>
              </p:cNvPr>
              <p:cNvSpPr txBox="1"/>
              <p:nvPr/>
            </p:nvSpPr>
            <p:spPr>
              <a:xfrm>
                <a:off x="4682575" y="4203388"/>
                <a:ext cx="17888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000" dirty="0"/>
                  <a:t>顺序查找：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069AF0-3E27-0596-A53C-59C4FEC8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75" y="4203388"/>
                <a:ext cx="1788823" cy="307777"/>
              </a:xfrm>
              <a:prstGeom prst="rect">
                <a:avLst/>
              </a:prstGeom>
              <a:blipFill>
                <a:blip r:embed="rId5"/>
                <a:stretch>
                  <a:fillRect l="-8503" t="-32000" r="-8503" b="-5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0CE6081-4004-8ACF-1550-B0BA2D9B318E}"/>
              </a:ext>
            </a:extLst>
          </p:cNvPr>
          <p:cNvCxnSpPr/>
          <p:nvPr/>
        </p:nvCxnSpPr>
        <p:spPr>
          <a:xfrm>
            <a:off x="3919460" y="4120438"/>
            <a:ext cx="3162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8DD77E-6D3F-0D6E-E50A-1019A861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924680"/>
            <a:ext cx="8072890" cy="510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6F960E-CF06-3013-5B1A-0570E4154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2725006"/>
            <a:ext cx="7869690" cy="3726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47FA266-B84F-E085-9E3C-3C8169BBEBA4}"/>
                  </a:ext>
                </a:extLst>
              </p:cNvPr>
              <p:cNvSpPr txBox="1"/>
              <p:nvPr/>
            </p:nvSpPr>
            <p:spPr>
              <a:xfrm>
                <a:off x="8415790" y="3439202"/>
                <a:ext cx="6096000" cy="2322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lphaLcPeriod"/>
                </a:pP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 algn="just">
                  <a:buAutoNum type="alphaLcPeriod"/>
                </a:pPr>
                <a:endParaRPr lang="en-US" altLang="zh-CN" sz="2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AutoNum type="alphaLcPeriod"/>
                </a:pPr>
                <a:endParaRPr lang="en-US" altLang="zh-CN" sz="2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AutoNum type="alphaLcPeriod"/>
                </a:pPr>
                <a:endParaRPr lang="en-US" altLang="zh-CN" sz="2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AutoNum type="alphaLcPeriod"/>
                </a:pPr>
                <a:endParaRPr lang="en-US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AutoNum type="alphaLcPeriod"/>
                </a:pP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47FA266-B84F-E085-9E3C-3C8169BBE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90" y="3439202"/>
                <a:ext cx="6096000" cy="2322111"/>
              </a:xfrm>
              <a:prstGeom prst="rect">
                <a:avLst/>
              </a:prstGeom>
              <a:blipFill>
                <a:blip r:embed="rId5"/>
                <a:stretch>
                  <a:fillRect l="-1200" t="-1312" b="-5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72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Assignment1-Q3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F0707-D2B0-22DF-C163-4BE50AD77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3" y="2055359"/>
            <a:ext cx="10788510" cy="745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F782CE-548A-00DA-7EF3-12AE147F1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83" y="2803525"/>
            <a:ext cx="9934575" cy="36480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B37B45-7E11-A9B9-C1EB-1C26E6C4CFC2}"/>
              </a:ext>
            </a:extLst>
          </p:cNvPr>
          <p:cNvSpPr txBox="1"/>
          <p:nvPr/>
        </p:nvSpPr>
        <p:spPr>
          <a:xfrm>
            <a:off x="10319658" y="416589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a. O(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logn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216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Assignment1-Q3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F0707-D2B0-22DF-C163-4BE50AD77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4" y="1673360"/>
            <a:ext cx="10788510" cy="7458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EA8CFB-EC8C-2DBD-F0EE-AD24B2F8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57" y="2419259"/>
            <a:ext cx="7320643" cy="4229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AFE4E2-8565-8BD5-6B66-C6B41E9A0C34}"/>
                  </a:ext>
                </a:extLst>
              </p:cNvPr>
              <p:cNvSpPr txBox="1"/>
              <p:nvPr/>
            </p:nvSpPr>
            <p:spPr>
              <a:xfrm>
                <a:off x="7868103" y="4001294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b. O(</a:t>
                </a:r>
                <a:r>
                  <a:rPr lang="en-US" altLang="zh-CN" sz="2400" kern="100" dirty="0" err="1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nlogn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), O(</a:t>
                </a:r>
                <a:r>
                  <a:rPr lang="en-US" altLang="zh-CN" sz="2400" kern="100" dirty="0" err="1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nlogn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),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AFE4E2-8565-8BD5-6B66-C6B41E9A0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103" y="4001294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l="-1600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16280AD7-1483-7D6F-AB23-6F751F0C2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468" y="5289821"/>
            <a:ext cx="58959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46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Assignment1-Q4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F3EE0-BCA3-1D35-6027-ECF5C2D4C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25625"/>
            <a:ext cx="6076950" cy="2000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9C9D3E-85FD-1585-CC41-2FCE802A7590}"/>
                  </a:ext>
                </a:extLst>
              </p:cNvPr>
              <p:cNvSpPr txBox="1"/>
              <p:nvPr/>
            </p:nvSpPr>
            <p:spPr>
              <a:xfrm>
                <a:off x="6915150" y="2181841"/>
                <a:ext cx="6096000" cy="152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b.</a:t>
                </a:r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5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9C9D3E-85FD-1585-CC41-2FCE802A7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0" y="2181841"/>
                <a:ext cx="6096000" cy="1522725"/>
              </a:xfrm>
              <a:prstGeom prst="rect">
                <a:avLst/>
              </a:prstGeom>
              <a:blipFill>
                <a:blip r:embed="rId3"/>
                <a:stretch>
                  <a:fillRect l="-1500" b="-3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767AAB8-3A16-08D7-8F90-47962F803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" y="4007149"/>
            <a:ext cx="8210550" cy="2619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7F04D4-ABC3-1F18-C612-2D463EA1E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506" y="5829804"/>
            <a:ext cx="1341666" cy="5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72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Assignment1-Q4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F3EE0-BCA3-1D35-6027-ECF5C2D4C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825625"/>
            <a:ext cx="6076950" cy="2000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9C9D3E-85FD-1585-CC41-2FCE802A7590}"/>
                  </a:ext>
                </a:extLst>
              </p:cNvPr>
              <p:cNvSpPr txBox="1"/>
              <p:nvPr/>
            </p:nvSpPr>
            <p:spPr>
              <a:xfrm>
                <a:off x="6915150" y="2181841"/>
                <a:ext cx="6096000" cy="152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b.</a:t>
                </a:r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5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9C9D3E-85FD-1585-CC41-2FCE802A7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0" y="2181841"/>
                <a:ext cx="6096000" cy="1522725"/>
              </a:xfrm>
              <a:prstGeom prst="rect">
                <a:avLst/>
              </a:prstGeom>
              <a:blipFill>
                <a:blip r:embed="rId4"/>
                <a:stretch>
                  <a:fillRect l="-1500" b="-3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530D906-7D31-50DC-EC2E-0EECBDC15A52}"/>
                  </a:ext>
                </a:extLst>
              </p:cNvPr>
              <p:cNvSpPr txBox="1"/>
              <p:nvPr/>
            </p:nvSpPr>
            <p:spPr>
              <a:xfrm>
                <a:off x="546100" y="4124002"/>
                <a:ext cx="8423729" cy="719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kern="100" dirty="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000" i="1" kern="100" dirty="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 = </m:t>
                      </m:r>
                      <m:sSup>
                        <m:sSupPr>
                          <m:ctrlPr>
                            <a:rPr lang="en-US" altLang="zh-CN" sz="200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kern="100" dirty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altLang="zh-CN" sz="2000" kern="100" dirty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kern="100" dirty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altLang="zh-CN" sz="2000" kern="100" dirty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 = 4</m:t>
                          </m:r>
                          <m:r>
                            <m:rPr>
                              <m:sty m:val="p"/>
                            </m:rPr>
                            <a:rPr lang="en-US" altLang="zh-CN" sz="2000" kern="100" dirty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altLang="zh-CN" sz="2000" kern="100" dirty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kern="100" dirty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altLang="zh-CN" sz="2000" kern="100" dirty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−1)</m:t>
                          </m:r>
                          <m:r>
                            <a:rPr lang="en-US" altLang="zh-CN" sz="2000" b="0" i="1" kern="100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=4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kern="100" dirty="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kern="100" dirty="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altLang="zh-CN" sz="2000" b="0" i="1" kern="100" dirty="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sz="2000" b="0" i="1" kern="100" dirty="0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kern="100" dirty="0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kern="100" dirty="0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000" b="0" i="1" kern="100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0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altLang="zh-CN" sz="20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0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0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CN" sz="2000" b="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  =…=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  <m:sup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2000" b="0" i="1" kern="10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000" b="0" i="1" kern="10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=…=</m:t>
                    </m:r>
                    <m:sSup>
                      <m:sSupPr>
                        <m:ctrlP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  <m:sup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= 5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  <m:sup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530D906-7D31-50DC-EC2E-0EECBDC1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4124002"/>
                <a:ext cx="8423729" cy="719428"/>
              </a:xfrm>
              <a:prstGeom prst="rect">
                <a:avLst/>
              </a:prstGeom>
              <a:blipFill>
                <a:blip r:embed="rId5"/>
                <a:stretch>
                  <a:fillRect b="-14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88CEF3-652B-38FE-26DA-E4D110588E97}"/>
                  </a:ext>
                </a:extLst>
              </p:cNvPr>
              <p:cNvSpPr txBox="1"/>
              <p:nvPr/>
            </p:nvSpPr>
            <p:spPr>
              <a:xfrm>
                <a:off x="546100" y="5194162"/>
                <a:ext cx="10515600" cy="128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c.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dirty="0"/>
                  <a:t>]+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dirty="0"/>
                      <m:t>+ 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=…=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dirty="0"/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dirty="0"/>
                      <m:t>+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…+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=…=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dirty="0"/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dirty="0"/>
                      <m:t>+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…+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1+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dirty="0"/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dirty="0"/>
                      <m:t>+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…+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dirty="0"/>
                  <a:t> =</a:t>
                </a:r>
                <a:r>
                  <a:rPr lang="zh-CN" altLang="zh-CN" sz="20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88CEF3-652B-38FE-26DA-E4D110588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5194162"/>
                <a:ext cx="10515600" cy="1280928"/>
              </a:xfrm>
              <a:prstGeom prst="rect">
                <a:avLst/>
              </a:prstGeom>
              <a:blipFill>
                <a:blip r:embed="rId6"/>
                <a:stretch>
                  <a:fillRect l="-638" t="-476"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95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Programming1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E64F95-3240-A571-5A51-30BB6075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14" y="1617345"/>
            <a:ext cx="8305800" cy="23145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17C292-196F-77AE-A3E2-FF8192A35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39"/>
          <a:stretch/>
        </p:blipFill>
        <p:spPr>
          <a:xfrm>
            <a:off x="546100" y="3931920"/>
            <a:ext cx="5068447" cy="29172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8C705B-2446-8B12-02A3-3DF2E152B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32" b="1544"/>
          <a:stretch/>
        </p:blipFill>
        <p:spPr>
          <a:xfrm>
            <a:off x="5906647" y="4001294"/>
            <a:ext cx="5068447" cy="18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84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Programming1-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题解一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1E737B-727A-6B28-0105-3E1D599E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25" y="681037"/>
            <a:ext cx="5274310" cy="60966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9DE9B2-B9F6-5576-E13A-11D99623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582738"/>
            <a:ext cx="3812396" cy="502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75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Programming1-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题解一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EC9CE6-F6B7-0D3B-CD3A-D3AB4105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490" y="465138"/>
            <a:ext cx="5274310" cy="63392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8922AA-4E9B-B84F-BE3F-8BD8EE7B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43" y="1624761"/>
            <a:ext cx="4252410" cy="48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73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Programming1-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题解二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3B3DD-D4AB-64B1-9461-A6F3E7B0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660" y="465138"/>
            <a:ext cx="5274310" cy="6433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82579A-6172-B466-3F5D-0314A5EAA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535" y="1524000"/>
            <a:ext cx="3719285" cy="52910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87970C-987A-839A-A122-6FB5F0D26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2448" y="4169501"/>
            <a:ext cx="2339687" cy="956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EE5DCA-6AA4-9C0D-B741-83C38D53E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214" y="5478175"/>
            <a:ext cx="2896786" cy="5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38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Programming1-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题解二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CA2F85-CA4D-3C4E-1686-E3414546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955" y="465138"/>
            <a:ext cx="4192632" cy="60785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16BF45-10EE-2EFB-9012-DDC3B9CA0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356" b="41553"/>
          <a:stretch/>
        </p:blipFill>
        <p:spPr>
          <a:xfrm>
            <a:off x="821690" y="1763487"/>
            <a:ext cx="5274310" cy="39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3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4311AD-09AE-E24D-B1B0-B256752C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10" y="1825625"/>
            <a:ext cx="9255408" cy="13258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84A39F-6BCB-0771-7280-E2835C719B89}"/>
              </a:ext>
            </a:extLst>
          </p:cNvPr>
          <p:cNvSpPr txBox="1"/>
          <p:nvPr/>
        </p:nvSpPr>
        <p:spPr>
          <a:xfrm>
            <a:off x="1783049" y="4087355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4N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4A1A59-1436-A339-8A78-F7852E739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763" y="3151504"/>
            <a:ext cx="4300474" cy="31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81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Assignment3-Q1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13F0DF-4762-6F0E-5249-859770B6C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821" y="1582738"/>
            <a:ext cx="6014357" cy="524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29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6C467F-F5CE-D4E2-699C-3A8E89A7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255" y="1791018"/>
            <a:ext cx="5274310" cy="482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3DBD23-0F07-1D60-92B0-2CFAE42F0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255" y="2273618"/>
            <a:ext cx="5274310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5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Assignment3-Q3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FC3D05-0177-9D0C-4365-3495FA7FA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43"/>
          <a:stretch/>
        </p:blipFill>
        <p:spPr>
          <a:xfrm>
            <a:off x="0" y="2908078"/>
            <a:ext cx="6540063" cy="15623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2F54EA-A332-4E5A-BD34-143D805AC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77"/>
          <a:stretch/>
        </p:blipFill>
        <p:spPr>
          <a:xfrm>
            <a:off x="5320372" y="1582738"/>
            <a:ext cx="6249328" cy="53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9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Assignment3-Q4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EF118C-93F6-A056-8530-C97FFE16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123" y="1821975"/>
            <a:ext cx="5274310" cy="4095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CEB9D0-9B05-4F9B-15AD-227674EA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750" y="2231549"/>
            <a:ext cx="6672127" cy="44775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3A85F4-918B-FC89-7979-E7B7E2142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303" y="546894"/>
            <a:ext cx="60293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0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Assignment3-Q5-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题解一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FEC7D7-CAE2-6700-6E5D-E350BED2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324610"/>
            <a:ext cx="5274310" cy="24809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BD8EAA-5456-CF65-233A-8BC2474F1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01" y="3805555"/>
            <a:ext cx="5274310" cy="30524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BBEE50-709D-1F21-1D7C-1C47C8D5D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89" y="1187291"/>
            <a:ext cx="5274310" cy="56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09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Assignment3-Q5-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题解一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68720B-13CC-0BAC-4B5C-2C325FB84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99" y="1251108"/>
            <a:ext cx="5274310" cy="27501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E41024-4ECF-9893-8C8B-77C921DE0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" y="3805555"/>
            <a:ext cx="5274310" cy="3052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75722-E531-69D8-D6D0-629EA859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91" y="1187291"/>
            <a:ext cx="5274310" cy="56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4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Assignment3-Q5-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题解二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4E6A61-830A-D71E-FB36-9144E94D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39" y="1978116"/>
            <a:ext cx="6814232" cy="37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4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Assignment3-Q5-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题解二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188549-0B61-C210-666E-FC9491D4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8" y="1732280"/>
            <a:ext cx="7151098" cy="40981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5459EB-5EB6-ABBA-55C7-7DC92F241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58"/>
          <a:stretch/>
        </p:blipFill>
        <p:spPr bwMode="auto">
          <a:xfrm>
            <a:off x="4910273" y="4219526"/>
            <a:ext cx="7723253" cy="2398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1904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Assignment3-Q5-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题解二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B864D-C4E6-966E-32C1-46F3A0B7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0" y="3246618"/>
            <a:ext cx="7880185" cy="845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214CAF-28E6-46C3-F59F-CEDEE312E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30" y="1324293"/>
            <a:ext cx="6410870" cy="51273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83FC1C-FD36-A3AA-052C-F9CFDB646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030" y="6518546"/>
            <a:ext cx="8100420" cy="3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4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Assignment3-Q5-</a:t>
            </a:r>
            <a:r>
              <a:rPr lang="zh-CN" alt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示例</a:t>
            </a:r>
            <a:endParaRPr lang="en-US" altLang="zh-CN" sz="36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83FC1C-FD36-A3AA-052C-F9CFDB64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30" y="6518546"/>
            <a:ext cx="8100420" cy="3130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B720D4-9051-4997-666B-E39D3EFF6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"/>
          <a:stretch/>
        </p:blipFill>
        <p:spPr>
          <a:xfrm>
            <a:off x="1683110" y="1825450"/>
            <a:ext cx="8382431" cy="45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4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2FBD5D-CE5C-4DB1-1F9B-F94A015F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2142"/>
            <a:ext cx="6200775" cy="2847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F2C0D6-6A1E-299B-CC7B-F839AE62F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768" y="2757616"/>
            <a:ext cx="2330872" cy="18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7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575E1E-C627-012F-0DC8-B6C2FF5D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38" y="1732280"/>
            <a:ext cx="3877251" cy="23771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Programming3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1658A-E18E-CD5E-D907-086A07104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5"/>
          <a:stretch/>
        </p:blipFill>
        <p:spPr bwMode="auto">
          <a:xfrm>
            <a:off x="1533520" y="3785598"/>
            <a:ext cx="5943030" cy="3072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627ABF-62DF-F2F6-90DD-E83237031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550" y="994569"/>
            <a:ext cx="3877250" cy="45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11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Programming3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780143" y="210026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107405-2F06-86B7-A0A9-3C2F3108C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68"/>
          <a:stretch/>
        </p:blipFill>
        <p:spPr bwMode="auto">
          <a:xfrm>
            <a:off x="324417" y="1994581"/>
            <a:ext cx="5808505" cy="3933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B69EB6-E45D-224B-D395-6C08C5C72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9153"/>
            <a:ext cx="6121853" cy="18123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F82E42-91A9-9F7C-53A7-926DDB4AF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44" y="4064692"/>
            <a:ext cx="6580177" cy="15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8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80448A-DFCA-F55F-9480-BF639F2DA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56099"/>
            <a:ext cx="3259375" cy="7927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5BABAE-1C2E-4046-8764-FFA11DB5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47" y="1791018"/>
            <a:ext cx="9381539" cy="1670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568601-4634-8155-9BA0-77BD2DBB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" y="3590869"/>
            <a:ext cx="2073154" cy="18908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568267-6AD9-94B4-AB33-D7461C5F9BDA}"/>
              </a:ext>
            </a:extLst>
          </p:cNvPr>
          <p:cNvSpPr/>
          <p:nvPr/>
        </p:nvSpPr>
        <p:spPr>
          <a:xfrm>
            <a:off x="1678193" y="4324574"/>
            <a:ext cx="484094" cy="41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3BF363-67D5-B196-D411-769B15121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864" y="3908780"/>
            <a:ext cx="1909353" cy="16706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DE6B23-22E4-5A8F-8A0C-0C79745C3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332" y="3908780"/>
            <a:ext cx="1909353" cy="16706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F39B50-DD7E-3E07-9E3B-5C18E863559F}"/>
              </a:ext>
            </a:extLst>
          </p:cNvPr>
          <p:cNvSpPr txBox="1"/>
          <p:nvPr/>
        </p:nvSpPr>
        <p:spPr>
          <a:xfrm>
            <a:off x="1538344" y="390878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98E560-3107-A087-55F6-0C5059C2A28D}"/>
              </a:ext>
            </a:extLst>
          </p:cNvPr>
          <p:cNvSpPr txBox="1"/>
          <p:nvPr/>
        </p:nvSpPr>
        <p:spPr>
          <a:xfrm>
            <a:off x="4646408" y="39087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E6E6FD-89A6-FA7E-99D7-2607EA3E6AA5}"/>
              </a:ext>
            </a:extLst>
          </p:cNvPr>
          <p:cNvSpPr txBox="1"/>
          <p:nvPr/>
        </p:nvSpPr>
        <p:spPr>
          <a:xfrm>
            <a:off x="7997695" y="390878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52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2E8657-29D5-FB84-1878-A4CC03BF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2139156"/>
            <a:ext cx="76771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07D087-8393-DBAE-6CB4-372A53663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939" y="2115344"/>
            <a:ext cx="762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5F8A50-3827-E48C-95B7-DDDAAD659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325725"/>
            <a:ext cx="77533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99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1649710" cy="1325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  <a:sym typeface="+mn-ea"/>
              </a:rPr>
              <a:t>Assignment2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801CCF-238B-3310-CA6B-00342426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63" y="1732280"/>
            <a:ext cx="7888436" cy="22769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A06526-5F1E-DC3C-967F-8385E6F00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80" y="4442909"/>
            <a:ext cx="2209223" cy="2092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ADD2BD-ADEF-1397-B22C-95E48D317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278" y="4362142"/>
            <a:ext cx="2634279" cy="22506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9688F5-F664-2D3C-128A-4B7F441D3791}"/>
              </a:ext>
            </a:extLst>
          </p:cNvPr>
          <p:cNvSpPr txBox="1"/>
          <p:nvPr/>
        </p:nvSpPr>
        <p:spPr>
          <a:xfrm>
            <a:off x="4793838" y="2784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8240F0-1286-9079-B649-5E93F1D8AAFE}"/>
              </a:ext>
            </a:extLst>
          </p:cNvPr>
          <p:cNvSpPr txBox="1"/>
          <p:nvPr/>
        </p:nvSpPr>
        <p:spPr>
          <a:xfrm>
            <a:off x="4735551" y="30627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12304A-58C0-53E3-E9DE-E40257FAB092}"/>
              </a:ext>
            </a:extLst>
          </p:cNvPr>
          <p:cNvSpPr txBox="1"/>
          <p:nvPr/>
        </p:nvSpPr>
        <p:spPr>
          <a:xfrm>
            <a:off x="8696931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无解</a:t>
            </a:r>
          </a:p>
        </p:txBody>
      </p:sp>
    </p:spTree>
    <p:extLst>
      <p:ext uri="{BB962C8B-B14F-4D97-AF65-F5344CB8AC3E}">
        <p14:creationId xmlns:p14="http://schemas.microsoft.com/office/powerpoint/2010/main" val="1522766433"/>
      </p:ext>
    </p:extLst>
  </p:cSld>
  <p:clrMapOvr>
    <a:masterClrMapping/>
  </p:clrMapOvr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794</TotalTime>
  <Words>550</Words>
  <Application>Microsoft Office PowerPoint</Application>
  <PresentationFormat>宽屏</PresentationFormat>
  <Paragraphs>117</Paragraphs>
  <Slides>42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-apple-system</vt:lpstr>
      <vt:lpstr>等线</vt:lpstr>
      <vt:lpstr>Arial</vt:lpstr>
      <vt:lpstr>Calibri</vt:lpstr>
      <vt:lpstr>Calibri Light</vt:lpstr>
      <vt:lpstr>Cambria Math</vt:lpstr>
      <vt:lpstr>Times New Roman</vt:lpstr>
      <vt:lpstr>20160528 Action Recognition</vt:lpstr>
      <vt:lpstr>PowerPoint 演示文稿</vt:lpstr>
      <vt:lpstr>Assignment2</vt:lpstr>
      <vt:lpstr>Assignment2</vt:lpstr>
      <vt:lpstr>Assignment2</vt:lpstr>
      <vt:lpstr>Assignment2</vt:lpstr>
      <vt:lpstr>Assignment2</vt:lpstr>
      <vt:lpstr>Assignment2</vt:lpstr>
      <vt:lpstr>Assignment2</vt:lpstr>
      <vt:lpstr>Assignment2</vt:lpstr>
      <vt:lpstr>Assignment2</vt:lpstr>
      <vt:lpstr>Assignment4</vt:lpstr>
      <vt:lpstr>Assignment4</vt:lpstr>
      <vt:lpstr>Assignment4</vt:lpstr>
      <vt:lpstr>Assignment4</vt:lpstr>
      <vt:lpstr>Assignment1-Q1</vt:lpstr>
      <vt:lpstr>Assignment1-Q1</vt:lpstr>
      <vt:lpstr>Assignment1-Q1</vt:lpstr>
      <vt:lpstr>Assignment1-Q1</vt:lpstr>
      <vt:lpstr>Assignment1-Q1</vt:lpstr>
      <vt:lpstr>Assignment1-Q2</vt:lpstr>
      <vt:lpstr>Assignment1-Q3</vt:lpstr>
      <vt:lpstr>Assignment1-Q3</vt:lpstr>
      <vt:lpstr>Assignment1-Q4</vt:lpstr>
      <vt:lpstr>Assignment1-Q4</vt:lpstr>
      <vt:lpstr>Programming1</vt:lpstr>
      <vt:lpstr>Programming1-题解一</vt:lpstr>
      <vt:lpstr>Programming1-题解一</vt:lpstr>
      <vt:lpstr>Programming1-题解二</vt:lpstr>
      <vt:lpstr>Programming1-题解二</vt:lpstr>
      <vt:lpstr>Assignment3-Q1</vt:lpstr>
      <vt:lpstr>Assignment3-Q2</vt:lpstr>
      <vt:lpstr>Assignment3-Q3</vt:lpstr>
      <vt:lpstr>Assignment3-Q4</vt:lpstr>
      <vt:lpstr>Assignment3-Q5-题解一</vt:lpstr>
      <vt:lpstr>Assignment3-Q5-题解一</vt:lpstr>
      <vt:lpstr>Assignment3-Q5-题解二</vt:lpstr>
      <vt:lpstr>Assignment3-Q5-题解二</vt:lpstr>
      <vt:lpstr>Assignment3-Q5-题解二</vt:lpstr>
      <vt:lpstr>Assignment3-Q5-示例</vt:lpstr>
      <vt:lpstr>Programming3</vt:lpstr>
      <vt:lpstr>Programming3</vt:lpstr>
      <vt:lpstr>Thanks for your listening ...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邱 颖</cp:lastModifiedBy>
  <cp:revision>371</cp:revision>
  <dcterms:created xsi:type="dcterms:W3CDTF">2016-08-18T11:03:00Z</dcterms:created>
  <dcterms:modified xsi:type="dcterms:W3CDTF">2023-06-14T06:38:57Z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2052-11.1.0.8799</vt:lpwstr>
  </property>
</Properties>
</file>